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77" r:id="rId3"/>
    <p:sldId id="258" r:id="rId4"/>
    <p:sldId id="260" r:id="rId5"/>
    <p:sldId id="262" r:id="rId6"/>
    <p:sldId id="263" r:id="rId7"/>
    <p:sldId id="266" r:id="rId8"/>
    <p:sldId id="267" r:id="rId9"/>
    <p:sldId id="261" r:id="rId10"/>
    <p:sldId id="264" r:id="rId11"/>
    <p:sldId id="268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65" r:id="rId20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3EB9"/>
    <a:srgbClr val="DE3B3C"/>
    <a:srgbClr val="F6AC41"/>
    <a:srgbClr val="1573BD"/>
    <a:srgbClr val="863DFF"/>
    <a:srgbClr val="7636E0"/>
    <a:srgbClr val="5A29AB"/>
    <a:srgbClr val="807F8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9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809E77A-3AEF-4458-A140-B700E70AB273}" type="datetimeFigureOut">
              <a:rPr lang="en-US"/>
              <a:pPr>
                <a:defRPr/>
              </a:pPr>
              <a:t>11/19/2012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7DDCD1F-9E7C-4EE8-8A69-05BFD6E34A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Main Page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9F6B24-3E0B-485F-814B-F93F8D9FC0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1D3412-E3A3-4D0D-A93A-84E3598827A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Typical Page</a:t>
            </a: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B09CB52-66FB-4AD5-BA75-FB6AF2313D3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Main Page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4B19C22-A752-4EF7-AF6B-DBC1842F01C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4FFE1-51E9-4236-8C0E-213D5595B625}" type="datetimeFigureOut">
              <a:rPr lang="en-US"/>
              <a:pPr>
                <a:defRPr/>
              </a:pPr>
              <a:t>11/19/2012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9B0A3-E9FF-4FCC-96FA-85C30B25AA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49927-7B1C-4AD3-BF4B-052006BA8969}" type="datetimeFigureOut">
              <a:rPr lang="en-US"/>
              <a:pPr>
                <a:defRPr/>
              </a:pPr>
              <a:t>11/19/2012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A12DC-0D41-477A-B542-80E59DD597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A21E4-3039-4E69-9324-B802BF89190B}" type="datetimeFigureOut">
              <a:rPr lang="en-US"/>
              <a:pPr>
                <a:defRPr/>
              </a:pPr>
              <a:t>11/19/2012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00EFE-2085-4177-B319-4BD299CD9B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E77FC-E26D-4EA5-878D-321F529322DB}" type="datetimeFigureOut">
              <a:rPr lang="en-US"/>
              <a:pPr>
                <a:defRPr/>
              </a:pPr>
              <a:t>11/19/2012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DBCD4-4B71-4E4F-B804-93A90BCA98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B3B8E-D20D-4802-831F-70EBD68B23C9}" type="datetimeFigureOut">
              <a:rPr lang="en-US"/>
              <a:pPr>
                <a:defRPr/>
              </a:pPr>
              <a:t>11/19/2012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A2149-4D40-4F82-B2E7-2E6C6E6B14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75DBC-430D-4512-B0F9-F02A99C39751}" type="datetimeFigureOut">
              <a:rPr lang="en-US"/>
              <a:pPr>
                <a:defRPr/>
              </a:pPr>
              <a:t>11/19/2012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F5E4E-05CC-4262-9660-A6BCD7C576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1B70B-27CA-47DF-ACDB-347D270FF829}" type="datetimeFigureOut">
              <a:rPr lang="en-US"/>
              <a:pPr>
                <a:defRPr/>
              </a:pPr>
              <a:t>11/19/2012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BB65-950A-4E63-8916-9FC8E2058E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4F2C1-42AA-4067-83C2-1D6D64516279}" type="datetimeFigureOut">
              <a:rPr lang="en-US"/>
              <a:pPr>
                <a:defRPr/>
              </a:pPr>
              <a:t>11/19/2012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D7983-34F7-4E30-95DC-DC50B0DDCD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5AA6C-B4F2-4ABC-8D56-8B88C071B9F2}" type="datetimeFigureOut">
              <a:rPr lang="en-US"/>
              <a:pPr>
                <a:defRPr/>
              </a:pPr>
              <a:t>11/19/2012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37EF9-397F-4257-A3EA-BEB5AABDB7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E3263-18B4-415B-AEE5-91CBC2810059}" type="datetimeFigureOut">
              <a:rPr lang="en-US"/>
              <a:pPr>
                <a:defRPr/>
              </a:pPr>
              <a:t>11/19/2012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4284D-581F-453A-B9E5-0C23A7CD9A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9AC70-D48D-483B-B3B6-76F3945CCD1F}" type="datetimeFigureOut">
              <a:rPr lang="en-US"/>
              <a:pPr>
                <a:defRPr/>
              </a:pPr>
              <a:t>11/19/2012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94158-1A5B-4F21-A6DD-0415E1FE45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1618D5A-BD8B-4AD6-92F9-8746B386F8BC}" type="datetimeFigureOut">
              <a:rPr lang="en-US"/>
              <a:pPr>
                <a:defRPr/>
              </a:pPr>
              <a:t>11/19/2012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8E4DBC-56CF-4052-A088-D617DAE545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med">
    <p:fade/>
  </p:transition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  <p:pic>
        <p:nvPicPr>
          <p:cNvPr id="14339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7975" y="692150"/>
            <a:ext cx="8005763" cy="53705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defRPr/>
            </a:pPr>
            <a:endParaRPr lang="en-US" sz="14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+mj-lt"/>
              <a:buAutoNum type="arabicPeriod" startAt="2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COMMERCIAL AVIATION MANAGEMENT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defRPr/>
            </a:pPr>
            <a:r>
              <a:rPr lang="en-US" sz="2000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endParaRPr lang="en-US" sz="11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Opportunity to earn </a:t>
            </a:r>
            <a:r>
              <a:rPr lang="en-US" sz="2800" dirty="0" err="1">
                <a:solidFill>
                  <a:schemeClr val="bg1"/>
                </a:solidFill>
                <a:latin typeface="Arial"/>
                <a:cs typeface="Arial"/>
              </a:rPr>
              <a:t>Commerical</a:t>
            </a: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 Pilot’s License while earning a BMOS degree, combining a background in management and aviation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Preparation for management positions in the aviation industry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4338" y="319088"/>
            <a:ext cx="8005762" cy="70024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defRPr/>
            </a:pP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+mj-lt"/>
              <a:buAutoNum type="arabicPeriod" startAt="3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CONSUMER BEHAVIOR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defRPr/>
            </a:pP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endParaRPr lang="en-US" sz="28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Study of what, when, where and why consumers buy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Considers information use and decision-making, personality and lifestyle, perception, learning, attitudes and values, society and culture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Knowledge of techniques used to attract and serve customers, forms basis for strategic marketing decision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defRPr/>
            </a:pP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		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chemeClr val="bg1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chemeClr val="bg1"/>
              </a:solidFill>
              <a:latin typeface="Arial"/>
              <a:cs typeface="Arial Unicode MS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4338" y="363538"/>
            <a:ext cx="8005762" cy="484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defRPr/>
            </a:pP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+mj-lt"/>
              <a:buAutoNum type="arabicPeriod" startAt="4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FINANCE FOR MOS</a:t>
            </a:r>
            <a:b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</a:b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Understanding how financial decisions are made in private and public sector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Understanding the economy, financial markets, financial products and instruments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Developing skills necessary to assist businesses in financial decisions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chemeClr val="bg1"/>
              </a:solidFill>
              <a:latin typeface="Arial"/>
              <a:cs typeface="Arial Unicode MS"/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4338" y="514350"/>
            <a:ext cx="8005762" cy="5740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defRPr/>
            </a:pP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+mj-lt"/>
              <a:buAutoNum type="arabicPeriod" startAt="5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HUMAN RESOURCE MANAGEMENT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/>
            </a:r>
            <a:b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</a:br>
            <a:endParaRPr lang="en-US" sz="16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How organizations manage their human resources to achieve organizational goals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Offer all courses required for HR designation (CHRP)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Understanding recruitment and selection, training and development, health and safety, compensation, strategic HR planning and management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chemeClr val="bg1"/>
              </a:solidFill>
              <a:latin typeface="Arial"/>
              <a:cs typeface="Arial Unicode MS"/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4338" y="239713"/>
            <a:ext cx="8321675" cy="221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  <a:t>Look at the Choices!</a:t>
            </a:r>
            <a:endParaRPr lang="en-US" sz="28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4338" y="2246313"/>
            <a:ext cx="8005762" cy="4986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Honors Specialization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endParaRPr lang="en-US" sz="16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Honors Double Major (must be combined with a Major in a discipline other than DAN)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endParaRPr lang="en-US" sz="16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Specialization (can be combined with a Major or Minor in another discipline)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endParaRPr lang="en-US" sz="28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chemeClr val="bg1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chemeClr val="bg1"/>
              </a:solidFill>
              <a:latin typeface="Arial"/>
              <a:cs typeface="Arial Unicode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6170" y="1360041"/>
            <a:ext cx="8339457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3 ways to a BMOS Degree</a:t>
            </a:r>
          </a:p>
        </p:txBody>
      </p:sp>
      <p:pic>
        <p:nvPicPr>
          <p:cNvPr id="307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638" y="573088"/>
            <a:ext cx="8615362" cy="1231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What can you do with a BMOS degree?</a:t>
            </a: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Ideal preparation for employment in: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5208" y="1917577"/>
            <a:ext cx="8614791" cy="3631763"/>
          </a:xfrm>
          <a:prstGeom prst="rect">
            <a:avLst/>
          </a:prstGeom>
          <a:noFill/>
        </p:spPr>
        <p:txBody>
          <a:bodyPr numCol="2">
            <a:spAutoFit/>
          </a:bodyPr>
          <a:lstStyle/>
          <a:p>
            <a:pPr marL="685800" indent="-685800" fontAlgn="auto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Accounting</a:t>
            </a:r>
          </a:p>
          <a:p>
            <a:pPr marL="685800" indent="-685800" fontAlgn="auto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Finance/Investment</a:t>
            </a:r>
          </a:p>
          <a:p>
            <a:pPr marL="685800" indent="-685800" fontAlgn="auto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Marketing</a:t>
            </a:r>
          </a:p>
          <a:p>
            <a:pPr marL="685800" indent="-685800" fontAlgn="auto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Consumer Behavior</a:t>
            </a:r>
          </a:p>
          <a:p>
            <a:pPr marL="685800" indent="-685800" fontAlgn="auto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Human Resources</a:t>
            </a:r>
          </a:p>
          <a:p>
            <a:pPr marL="685800" indent="-685800" fontAlgn="auto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Labor Relations</a:t>
            </a:r>
          </a:p>
          <a:p>
            <a:pPr marL="685800" indent="-685800" fontAlgn="auto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Entry-level Professional &amp; Managerial Positions</a:t>
            </a:r>
          </a:p>
          <a:p>
            <a:pPr marL="685800" indent="-685800" fontAlgn="auto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Commercial Aviation</a:t>
            </a:r>
          </a:p>
          <a:p>
            <a:pPr marL="685800" indent="-685800" fontAlgn="auto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Private &amp; Public Sectors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Box 1"/>
          <p:cNvSpPr txBox="1">
            <a:spLocks noChangeArrowheads="1"/>
          </p:cNvSpPr>
          <p:nvPr/>
        </p:nvSpPr>
        <p:spPr bwMode="auto">
          <a:xfrm>
            <a:off x="414338" y="1074738"/>
            <a:ext cx="8005762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85800" indent="-685800">
              <a:spcAft>
                <a:spcPts val="600"/>
              </a:spcAft>
              <a:buSzPct val="75000"/>
            </a:pPr>
            <a:r>
              <a:rPr lang="en-US" sz="2800">
                <a:solidFill>
                  <a:schemeClr val="bg1"/>
                </a:solidFill>
                <a:cs typeface="Arial" charset="0"/>
              </a:rPr>
              <a:t>Stepping stone to:</a:t>
            </a:r>
          </a:p>
          <a:p>
            <a:pPr marL="685800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MBA Programs</a:t>
            </a:r>
          </a:p>
          <a:p>
            <a:pPr marL="685800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Law School</a:t>
            </a:r>
          </a:p>
          <a:p>
            <a:pPr marL="685800" indent="-685800">
              <a:spcAft>
                <a:spcPts val="24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Other Professional and Graduate Programs</a:t>
            </a:r>
          </a:p>
          <a:p>
            <a:pPr marL="685800" indent="-685800">
              <a:spcAft>
                <a:spcPts val="600"/>
              </a:spcAft>
              <a:buSzPct val="75000"/>
            </a:pPr>
            <a:r>
              <a:rPr lang="en-US" sz="2800">
                <a:solidFill>
                  <a:schemeClr val="bg1"/>
                </a:solidFill>
                <a:cs typeface="Arial" charset="0"/>
              </a:rPr>
              <a:t>Solid foundation for Professional Designations</a:t>
            </a:r>
          </a:p>
          <a:p>
            <a:pPr marL="685800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Chartered Accountant (CA)</a:t>
            </a:r>
          </a:p>
          <a:p>
            <a:pPr marL="685800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Certified General Accountant (CGA)</a:t>
            </a:r>
          </a:p>
          <a:p>
            <a:pPr marL="685800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Certified Management Accountant (CMA)</a:t>
            </a:r>
          </a:p>
          <a:p>
            <a:pPr marL="685800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Certified Human Resources Professional (CHRP)</a:t>
            </a:r>
          </a:p>
          <a:p>
            <a:pPr marL="685800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Chartered Financial Analyst (CFA)</a:t>
            </a:r>
            <a:endParaRPr lang="en-US" sz="5400" b="1">
              <a:solidFill>
                <a:schemeClr val="bg1"/>
              </a:solidFill>
              <a:ea typeface="Arial Unicode MS"/>
              <a:cs typeface="Arial Unicode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638" y="404813"/>
            <a:ext cx="8615362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What can you do with a BMOS degree?</a:t>
            </a:r>
          </a:p>
        </p:txBody>
      </p:sp>
      <p:pic>
        <p:nvPicPr>
          <p:cNvPr id="3277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Box 1"/>
          <p:cNvSpPr txBox="1">
            <a:spLocks noChangeArrowheads="1"/>
          </p:cNvSpPr>
          <p:nvPr/>
        </p:nvSpPr>
        <p:spPr bwMode="auto">
          <a:xfrm>
            <a:off x="414338" y="1233488"/>
            <a:ext cx="8259762" cy="395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85800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Five Specializations to choose from</a:t>
            </a:r>
          </a:p>
          <a:p>
            <a:pPr marL="685800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Interdisciplinary perspective with many academic program choices and electives</a:t>
            </a:r>
          </a:p>
          <a:p>
            <a:pPr marL="685800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Interesting options:</a:t>
            </a:r>
          </a:p>
          <a:p>
            <a:pPr marL="1143000" lvl="1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Exchange Programs</a:t>
            </a:r>
          </a:p>
          <a:p>
            <a:pPr marL="1143000" lvl="1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Internships</a:t>
            </a:r>
          </a:p>
          <a:p>
            <a:pPr marL="685800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Highly marketable degree</a:t>
            </a:r>
          </a:p>
          <a:p>
            <a:pPr marL="685800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Great student experience</a:t>
            </a:r>
          </a:p>
          <a:p>
            <a:pPr marL="685800" indent="-685800">
              <a:spcAft>
                <a:spcPts val="600"/>
              </a:spcAft>
              <a:buSzPct val="75000"/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  <a:cs typeface="Arial" charset="0"/>
              </a:rPr>
              <a:t>Wide range of Scholarships and Awards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638" y="404813"/>
            <a:ext cx="8615362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6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Why Choose DAN?</a:t>
            </a:r>
          </a:p>
        </p:txBody>
      </p:sp>
      <p:pic>
        <p:nvPicPr>
          <p:cNvPr id="3379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638" y="404813"/>
            <a:ext cx="8615362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6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To Learn More About the</a:t>
            </a:r>
            <a:br>
              <a:rPr lang="en-US" sz="36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</a:br>
            <a:r>
              <a:rPr lang="en-US" sz="36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DAN MODULES</a:t>
            </a: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b="1" dirty="0">
                <a:solidFill>
                  <a:schemeClr val="bg1"/>
                </a:solidFill>
                <a:latin typeface="Arial"/>
                <a:cs typeface="Arial"/>
              </a:rPr>
              <a:t>Explore our website:</a:t>
            </a: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6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www.dan.uwo.ca</a:t>
            </a:r>
          </a:p>
          <a:p>
            <a:pPr algn="ctr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►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"/>
              </a:rPr>
              <a:t>Detailed information on DAN modules, year by year course planning checklists, and program requirements</a:t>
            </a: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endParaRPr lang="en-US" sz="900" b="1" dirty="0">
              <a:solidFill>
                <a:srgbClr val="3C1B71"/>
              </a:solidFill>
              <a:latin typeface="Arial"/>
              <a:cs typeface="Arial"/>
            </a:endParaRP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44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Thank you!</a:t>
            </a:r>
          </a:p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16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/>
            </a:r>
            <a:br>
              <a:rPr lang="en-US" sz="16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</a:br>
            <a:r>
              <a:rPr lang="en-US" sz="36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Any Questions?</a:t>
            </a: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0" y="5849938"/>
            <a:ext cx="9144000" cy="1017587"/>
          </a:xfrm>
          <a:prstGeom prst="rect">
            <a:avLst/>
          </a:prstGeom>
          <a:solidFill>
            <a:schemeClr val="bg1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387" name="TextBox 5"/>
          <p:cNvSpPr txBox="1">
            <a:spLocks noChangeArrowheads="1"/>
          </p:cNvSpPr>
          <p:nvPr/>
        </p:nvSpPr>
        <p:spPr bwMode="auto">
          <a:xfrm>
            <a:off x="414338" y="573088"/>
            <a:ext cx="8005762" cy="427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6000" b="1">
              <a:solidFill>
                <a:srgbClr val="3C1B71"/>
              </a:solidFill>
              <a:ea typeface="Arial Unicode MS"/>
              <a:cs typeface="Arial Unicode MS"/>
            </a:endParaRPr>
          </a:p>
          <a:p>
            <a:pPr algn="ctr"/>
            <a:r>
              <a:rPr lang="en-US" sz="6000" b="1">
                <a:solidFill>
                  <a:schemeClr val="bg1"/>
                </a:solidFill>
                <a:ea typeface="Arial Unicode MS"/>
                <a:cs typeface="Arial Unicode MS"/>
              </a:rPr>
              <a:t>Fall Preview Day</a:t>
            </a:r>
          </a:p>
          <a:p>
            <a:pPr algn="ctr"/>
            <a:r>
              <a:rPr lang="en-US" sz="3600">
                <a:solidFill>
                  <a:schemeClr val="bg1"/>
                </a:solidFill>
                <a:ea typeface="Arial Unicode MS"/>
                <a:cs typeface="Arial Unicode MS"/>
              </a:rPr>
              <a:t>November 17, 2012</a:t>
            </a:r>
          </a:p>
          <a:p>
            <a:pPr algn="ctr"/>
            <a:endParaRPr lang="en-US" sz="3600">
              <a:solidFill>
                <a:schemeClr val="bg1"/>
              </a:solidFill>
              <a:ea typeface="Arial Unicode MS"/>
              <a:cs typeface="Arial Unicode MS"/>
            </a:endParaRPr>
          </a:p>
          <a:p>
            <a:pPr algn="ctr"/>
            <a:r>
              <a:rPr lang="en-US" sz="8000">
                <a:solidFill>
                  <a:schemeClr val="bg1"/>
                </a:solidFill>
                <a:ea typeface="Arial Unicode MS"/>
                <a:cs typeface="Arial Unicode MS"/>
              </a:rPr>
              <a:t>WELCOME</a:t>
            </a:r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338" y="6038850"/>
            <a:ext cx="21478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1"/>
          <p:cNvSpPr txBox="1">
            <a:spLocks noChangeArrowheads="1"/>
          </p:cNvSpPr>
          <p:nvPr/>
        </p:nvSpPr>
        <p:spPr bwMode="auto">
          <a:xfrm>
            <a:off x="0" y="173038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200" b="1">
                <a:solidFill>
                  <a:schemeClr val="bg1"/>
                </a:solidFill>
                <a:ea typeface="Arial Unicode MS"/>
                <a:cs typeface="Arial Unicode MS"/>
              </a:rPr>
              <a:t>Faculty of Social Science</a:t>
            </a:r>
            <a:endParaRPr lang="en-US" sz="3600" b="1">
              <a:solidFill>
                <a:schemeClr val="bg1"/>
              </a:solidFill>
              <a:ea typeface="Arial Unicode MS"/>
              <a:cs typeface="Arial Unicode MS"/>
            </a:endParaRPr>
          </a:p>
        </p:txBody>
      </p:sp>
      <p:grpSp>
        <p:nvGrpSpPr>
          <p:cNvPr id="18434" name="Organization Chart 25"/>
          <p:cNvGrpSpPr>
            <a:grpSpLocks noChangeAspect="1"/>
          </p:cNvGrpSpPr>
          <p:nvPr/>
        </p:nvGrpSpPr>
        <p:grpSpPr bwMode="auto">
          <a:xfrm>
            <a:off x="2155825" y="442913"/>
            <a:ext cx="4586288" cy="2203450"/>
            <a:chOff x="1936" y="1892"/>
            <a:chExt cx="1870" cy="839"/>
          </a:xfrm>
        </p:grpSpPr>
        <p:sp>
          <p:nvSpPr>
            <p:cNvPr id="18445" name="AutoShape 26"/>
            <p:cNvSpPr>
              <a:spLocks noChangeAspect="1" noChangeArrowheads="1" noTextEdit="1"/>
            </p:cNvSpPr>
            <p:nvPr/>
          </p:nvSpPr>
          <p:spPr bwMode="auto">
            <a:xfrm>
              <a:off x="1936" y="1892"/>
              <a:ext cx="1870" cy="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8446" name="_s1028"/>
            <p:cNvCxnSpPr>
              <a:cxnSpLocks noChangeShapeType="1"/>
              <a:stCxn id="18450" idx="0"/>
              <a:endCxn id="18448" idx="3"/>
            </p:cNvCxnSpPr>
            <p:nvPr/>
          </p:nvCxnSpPr>
          <p:spPr bwMode="auto">
            <a:xfrm rot="5400000" flipH="1">
              <a:off x="3051" y="2102"/>
              <a:ext cx="144" cy="537"/>
            </a:xfrm>
            <a:prstGeom prst="bentConnector3">
              <a:avLst>
                <a:gd name="adj1" fmla="val 30125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18447" name="_s1029"/>
            <p:cNvCxnSpPr>
              <a:cxnSpLocks noChangeShapeType="1"/>
              <a:stCxn id="18449" idx="0"/>
              <a:endCxn id="18448" idx="3"/>
            </p:cNvCxnSpPr>
            <p:nvPr/>
          </p:nvCxnSpPr>
          <p:spPr bwMode="auto">
            <a:xfrm rot="-5400000">
              <a:off x="2547" y="2136"/>
              <a:ext cx="144" cy="470"/>
            </a:xfrm>
            <a:prstGeom prst="bentConnector3">
              <a:avLst>
                <a:gd name="adj1" fmla="val 30125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sp>
          <p:nvSpPr>
            <p:cNvPr id="18448" name="_s1030"/>
            <p:cNvSpPr>
              <a:spLocks noChangeArrowheads="1"/>
            </p:cNvSpPr>
            <p:nvPr/>
          </p:nvSpPr>
          <p:spPr bwMode="auto">
            <a:xfrm>
              <a:off x="2440" y="2012"/>
              <a:ext cx="862" cy="287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lIns="87206" tIns="43603" rIns="87206" bIns="43603" anchor="ctr"/>
            <a:lstStyle/>
            <a:p>
              <a:pPr algn="ctr"/>
              <a:r>
                <a:rPr lang="en-US" sz="1700" b="1">
                  <a:latin typeface="Calibri" pitchFamily="34" charset="0"/>
                </a:rPr>
                <a:t>Dean</a:t>
              </a:r>
            </a:p>
          </p:txBody>
        </p:sp>
        <p:sp>
          <p:nvSpPr>
            <p:cNvPr id="18449" name="_s1031"/>
            <p:cNvSpPr>
              <a:spLocks noChangeArrowheads="1"/>
            </p:cNvSpPr>
            <p:nvPr/>
          </p:nvSpPr>
          <p:spPr bwMode="auto">
            <a:xfrm>
              <a:off x="1936" y="2443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lIns="87206" tIns="43603" rIns="87206" bIns="43603" anchor="ctr"/>
            <a:lstStyle/>
            <a:p>
              <a:pPr algn="ctr"/>
              <a:r>
                <a:rPr lang="en-US" sz="1700" b="1">
                  <a:latin typeface="Calibri" pitchFamily="34" charset="0"/>
                </a:rPr>
                <a:t>Associate</a:t>
              </a:r>
            </a:p>
            <a:p>
              <a:pPr algn="ctr"/>
              <a:r>
                <a:rPr lang="en-US" sz="1700" b="1">
                  <a:latin typeface="Calibri" pitchFamily="34" charset="0"/>
                </a:rPr>
                <a:t>Dean</a:t>
              </a:r>
            </a:p>
          </p:txBody>
        </p:sp>
        <p:sp>
          <p:nvSpPr>
            <p:cNvPr id="18450" name="_s1032"/>
            <p:cNvSpPr>
              <a:spLocks noChangeArrowheads="1"/>
            </p:cNvSpPr>
            <p:nvPr/>
          </p:nvSpPr>
          <p:spPr bwMode="auto">
            <a:xfrm>
              <a:off x="2943" y="2443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lIns="87206" tIns="43603" rIns="87206" bIns="43603" anchor="ctr"/>
            <a:lstStyle/>
            <a:p>
              <a:pPr algn="ctr"/>
              <a:r>
                <a:rPr lang="en-US" sz="1700" b="1">
                  <a:latin typeface="Calibri" pitchFamily="34" charset="0"/>
                </a:rPr>
                <a:t>Associate</a:t>
              </a:r>
            </a:p>
            <a:p>
              <a:pPr algn="ctr"/>
              <a:r>
                <a:rPr lang="en-US" sz="1700" b="1">
                  <a:latin typeface="Calibri" pitchFamily="34" charset="0"/>
                </a:rPr>
                <a:t>Dean</a:t>
              </a:r>
            </a:p>
          </p:txBody>
        </p:sp>
      </p:grpSp>
      <p:sp>
        <p:nvSpPr>
          <p:cNvPr id="18435" name="AutoShape 32"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07113" y="3867150"/>
            <a:ext cx="2743200" cy="91440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185E5E"/>
              </a:gs>
              <a:gs pos="50000">
                <a:srgbClr val="33CCCC"/>
              </a:gs>
              <a:gs pos="100000">
                <a:srgbClr val="185E5E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POLITICAL SCIENCE</a:t>
            </a:r>
          </a:p>
        </p:txBody>
      </p:sp>
      <p:sp>
        <p:nvSpPr>
          <p:cNvPr id="18436" name="AutoShape 33"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15913" y="2800350"/>
            <a:ext cx="2743200" cy="91440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764700"/>
              </a:gs>
              <a:gs pos="5000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Calibri" pitchFamily="34" charset="0"/>
              </a:rPr>
              <a:t>ANTHROPOLOGY</a:t>
            </a:r>
          </a:p>
        </p:txBody>
      </p:sp>
      <p:sp>
        <p:nvSpPr>
          <p:cNvPr id="18437" name="AutoShape 35"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07113" y="2800350"/>
            <a:ext cx="2743200" cy="91440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Calibri" pitchFamily="34" charset="0"/>
              </a:rPr>
              <a:t>ECONOMICS</a:t>
            </a:r>
          </a:p>
        </p:txBody>
      </p:sp>
      <p:sp>
        <p:nvSpPr>
          <p:cNvPr id="18438" name="AutoShape 36"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9713" y="3867150"/>
            <a:ext cx="2743200" cy="91440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GEOGRAPHY</a:t>
            </a:r>
          </a:p>
        </p:txBody>
      </p:sp>
      <p:sp>
        <p:nvSpPr>
          <p:cNvPr id="18439" name="AutoShape 37"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9713" y="4933950"/>
            <a:ext cx="2743200" cy="91440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47182F"/>
              </a:gs>
              <a:gs pos="50000">
                <a:srgbClr val="993366"/>
              </a:gs>
              <a:gs pos="100000">
                <a:srgbClr val="47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PSYCHOLOGY</a:t>
            </a:r>
          </a:p>
        </p:txBody>
      </p:sp>
      <p:sp>
        <p:nvSpPr>
          <p:cNvPr id="18440" name="AutoShape 38"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11513" y="3867150"/>
            <a:ext cx="2743200" cy="91440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5E765E"/>
              </a:gs>
              <a:gs pos="50000">
                <a:srgbClr val="CCFFCC"/>
              </a:gs>
              <a:gs pos="100000">
                <a:srgbClr val="5E765E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Calibri" pitchFamily="34" charset="0"/>
              </a:rPr>
              <a:t>HISTORY</a:t>
            </a:r>
          </a:p>
        </p:txBody>
      </p:sp>
      <p:sp>
        <p:nvSpPr>
          <p:cNvPr id="18441" name="AutoShape 39"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11513" y="4933950"/>
            <a:ext cx="2743200" cy="91440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Calibri" pitchFamily="34" charset="0"/>
              </a:rPr>
              <a:t>SOCIOLOGY</a:t>
            </a:r>
          </a:p>
        </p:txBody>
      </p:sp>
      <p:sp>
        <p:nvSpPr>
          <p:cNvPr id="18442" name="AutoShape 40"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07113" y="4933950"/>
            <a:ext cx="2743200" cy="91440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760076"/>
              </a:gs>
              <a:gs pos="50000">
                <a:srgbClr val="FF00FF"/>
              </a:gs>
              <a:gs pos="100000">
                <a:srgbClr val="76007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WOMEN’S STUDIES</a:t>
            </a:r>
          </a:p>
        </p:txBody>
      </p:sp>
      <p:sp>
        <p:nvSpPr>
          <p:cNvPr id="18443" name="AutoShape 34"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11513" y="2838450"/>
            <a:ext cx="2743200" cy="91440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475E00"/>
              </a:gs>
              <a:gs pos="50000">
                <a:srgbClr val="99CC00"/>
              </a:gs>
              <a:gs pos="100000">
                <a:srgbClr val="475E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Calibri" pitchFamily="34" charset="0"/>
              </a:rPr>
              <a:t>DAN MANAGEMENT</a:t>
            </a:r>
          </a:p>
        </p:txBody>
      </p:sp>
      <p:pic>
        <p:nvPicPr>
          <p:cNvPr id="1844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4338" y="573088"/>
            <a:ext cx="8005762" cy="6310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50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  <a:t>Our Philosophy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Students are best equipped for careers in business when a strong foundation in the social sciences is combined with conventional business subjects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Provide a unique career advantage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Enable student choice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4338" y="573088"/>
            <a:ext cx="8005762" cy="591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50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  <a:t>The Challenge for   </a:t>
            </a:r>
            <a:br>
              <a:rPr lang="en-US" sz="50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</a:br>
            <a:r>
              <a:rPr lang="en-US" sz="50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  <a:t>	Management Education</a:t>
            </a:r>
            <a:r>
              <a:rPr lang="en-US" sz="5000" b="1" dirty="0">
                <a:solidFill>
                  <a:srgbClr val="3B1B70"/>
                </a:solidFill>
                <a:latin typeface="Arial"/>
                <a:cs typeface="Arial Unicode MS"/>
              </a:rPr>
              <a:t/>
            </a:r>
            <a:br>
              <a:rPr lang="en-US" sz="5000" b="1" dirty="0">
                <a:solidFill>
                  <a:srgbClr val="3B1B70"/>
                </a:solidFill>
                <a:latin typeface="Arial"/>
                <a:cs typeface="Arial Unicode MS"/>
              </a:rPr>
            </a:br>
            <a:endParaRPr lang="en-US" sz="2000" b="1" dirty="0">
              <a:solidFill>
                <a:srgbClr val="3B1B70"/>
              </a:solidFill>
              <a:latin typeface="Arial"/>
              <a:cs typeface="Arial Unicode MS"/>
            </a:endParaRP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Business leaders agree that basic skills – critical thinking, flexibility, problem solving and communications – are essential for success in a rapidly changing business environment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4338" y="219075"/>
            <a:ext cx="8005762" cy="6694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50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  <a:t>General Skills Acquired</a:t>
            </a:r>
            <a:br>
              <a:rPr lang="en-US" sz="50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</a:br>
            <a:r>
              <a:rPr lang="en-US" sz="50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  <a:t>	in DAN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Critical thinking and analysis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Research and problem solving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Written and oral communication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Computer literacy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Working in teams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Adaptability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Learning how to learn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4338" y="396875"/>
            <a:ext cx="8005762" cy="7632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  <a:t>Our Approach –</a:t>
            </a:r>
            <a:br>
              <a:rPr lang="en-US" sz="44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</a:br>
            <a:r>
              <a:rPr lang="en-US" sz="44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  <a:t>	Evidence Based 			 					Management (EBM)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  <a:t/>
            </a:r>
            <a:br>
              <a:rPr lang="en-US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</a:br>
            <a:r>
              <a:rPr lang="en-US" sz="36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  <a:t>Management practices informed by</a:t>
            </a:r>
            <a:r>
              <a:rPr lang="en-US" sz="3600" b="1" dirty="0">
                <a:solidFill>
                  <a:srgbClr val="3B1B70"/>
                </a:solidFill>
                <a:latin typeface="Arial"/>
                <a:cs typeface="Arial Unicode MS"/>
              </a:rPr>
              <a:t/>
            </a:r>
            <a:br>
              <a:rPr lang="en-US" sz="3600" b="1" dirty="0">
                <a:solidFill>
                  <a:srgbClr val="3B1B70"/>
                </a:solidFill>
                <a:latin typeface="Arial"/>
                <a:cs typeface="Arial Unicode MS"/>
              </a:rPr>
            </a:br>
            <a:endParaRPr lang="en-US" sz="1600" b="1" dirty="0">
              <a:solidFill>
                <a:srgbClr val="3B1B70"/>
              </a:solidFill>
              <a:latin typeface="Arial"/>
              <a:cs typeface="Arial Unicode MS"/>
            </a:endParaRPr>
          </a:p>
          <a:p>
            <a:pPr marL="685800" indent="-685800" fontAlgn="auto">
              <a:spcBef>
                <a:spcPts val="0"/>
              </a:spcBef>
              <a:spcAft>
                <a:spcPts val="18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Best available research</a:t>
            </a:r>
          </a:p>
          <a:p>
            <a:pPr marL="685800" indent="-685800" fontAlgn="auto">
              <a:spcBef>
                <a:spcPts val="0"/>
              </a:spcBef>
              <a:spcAft>
                <a:spcPts val="18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Facts specific to the situation</a:t>
            </a:r>
          </a:p>
          <a:p>
            <a:pPr marL="685800" indent="-685800" fontAlgn="auto">
              <a:spcBef>
                <a:spcPts val="0"/>
              </a:spcBef>
              <a:spcAft>
                <a:spcPts val="18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Experience and </a:t>
            </a:r>
            <a:r>
              <a:rPr lang="en-US" sz="2800" dirty="0" smtClean="0">
                <a:solidFill>
                  <a:schemeClr val="bg1"/>
                </a:solidFill>
                <a:latin typeface="Arial"/>
                <a:cs typeface="Arial"/>
              </a:rPr>
              <a:t>judgment</a:t>
            </a:r>
            <a:endParaRPr lang="en-US" sz="28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18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Ethics and values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4338" y="404813"/>
            <a:ext cx="8005762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  <a:t>Some of the firms that have come to Western to speak with and recruit </a:t>
            </a:r>
            <a:br>
              <a:rPr lang="en-US" sz="32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</a:br>
            <a:r>
              <a:rPr lang="en-US" sz="32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  <a:t>DAN students this year included: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3B1B70"/>
              </a:solidFill>
              <a:latin typeface="Arial"/>
              <a:cs typeface="Arial Unicode MS"/>
            </a:endParaRP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4086" y="2210541"/>
            <a:ext cx="8584706" cy="2677656"/>
          </a:xfrm>
          <a:prstGeom prst="rect">
            <a:avLst/>
          </a:prstGeom>
          <a:noFill/>
        </p:spPr>
        <p:txBody>
          <a:bodyPr numCol="2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/>
                <a:cs typeface="Arial Unicode MS"/>
              </a:rPr>
              <a:t>Pricewaterhouse</a:t>
            </a: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Coopers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KPMG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Deloitte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Ernst &amp; Young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BDO Dunwoody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IBM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Labatt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Maple Leaf Foods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Bank of Canada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Celestica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Enterprise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Petro Canada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EMCO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  <a:cs typeface="Arial Unicode MS"/>
              </a:rPr>
              <a:t> General Mills</a:t>
            </a:r>
            <a:endParaRPr lang="en-US" sz="11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4579" name="TextBox 7"/>
          <p:cNvSpPr txBox="1">
            <a:spLocks noChangeArrowheads="1"/>
          </p:cNvSpPr>
          <p:nvPr/>
        </p:nvSpPr>
        <p:spPr bwMode="auto">
          <a:xfrm>
            <a:off x="284163" y="4887913"/>
            <a:ext cx="8585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i="1">
                <a:solidFill>
                  <a:schemeClr val="bg1"/>
                </a:solidFill>
                <a:cs typeface="Arial" charset="0"/>
              </a:rPr>
              <a:t>Many of these firms are also our Internship partners.</a:t>
            </a:r>
            <a:br>
              <a:rPr lang="en-US" sz="1600" b="1" i="1">
                <a:solidFill>
                  <a:schemeClr val="bg1"/>
                </a:solidFill>
                <a:cs typeface="Arial" charset="0"/>
              </a:rPr>
            </a:br>
            <a:r>
              <a:rPr lang="en-US" sz="1600" b="1" i="1">
                <a:solidFill>
                  <a:schemeClr val="bg1"/>
                </a:solidFill>
                <a:cs typeface="Arial" charset="0"/>
              </a:rPr>
              <a:t>Internships give third year DAN students the opportunity to work for 8 – 16 months before returning for the fourth year.</a:t>
            </a:r>
          </a:p>
          <a:p>
            <a:endParaRPr lang="en-US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4338" y="239713"/>
            <a:ext cx="8005762" cy="221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 Unicode MS"/>
              </a:rPr>
              <a:t>Look at the Choices!</a:t>
            </a:r>
            <a:endParaRPr lang="en-US" sz="28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4338" y="1119188"/>
            <a:ext cx="8005762" cy="57546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Students are able to choose from the following five areas of study: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defRPr/>
            </a:pP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+mj-lt"/>
              <a:buAutoNum type="arabicPeriod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ACCOUNTING</a:t>
            </a:r>
            <a:b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</a:b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	Offers fully accredited courses required for all professional designations: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CA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CGA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CMA</a:t>
            </a:r>
          </a:p>
          <a:p>
            <a:pPr marL="685800" indent="-685800" fontAlgn="auto">
              <a:spcBef>
                <a:spcPts val="0"/>
              </a:spcBef>
              <a:spcAft>
                <a:spcPts val="600"/>
              </a:spcAft>
              <a:buSzPct val="75000"/>
              <a:defRPr/>
            </a:pP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endParaRPr lang="en-US" sz="2800" dirty="0">
              <a:solidFill>
                <a:schemeClr val="bg1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chemeClr val="bg1"/>
              </a:solidFill>
              <a:latin typeface="Arial"/>
              <a:cs typeface="Arial Unicode MS"/>
            </a:endParaRPr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8" y="6113463"/>
            <a:ext cx="2346325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349</Words>
  <Application>Microsoft Office PowerPoint</Application>
  <PresentationFormat>On-screen Show (4:3)</PresentationFormat>
  <Paragraphs>143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UWO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Wilson</dc:creator>
  <cp:lastModifiedBy>Mitch</cp:lastModifiedBy>
  <cp:revision>41</cp:revision>
  <dcterms:created xsi:type="dcterms:W3CDTF">2011-12-22T19:42:13Z</dcterms:created>
  <dcterms:modified xsi:type="dcterms:W3CDTF">2012-11-19T16:39:45Z</dcterms:modified>
</cp:coreProperties>
</file>